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957D-5546-4EC4-9CE8-E7C13405D68C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3E6E-A56C-4D49-9816-ADEB2F1A9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957D-5546-4EC4-9CE8-E7C13405D68C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3E6E-A56C-4D49-9816-ADEB2F1A9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957D-5546-4EC4-9CE8-E7C13405D68C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3E6E-A56C-4D49-9816-ADEB2F1A9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957D-5546-4EC4-9CE8-E7C13405D68C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3E6E-A56C-4D49-9816-ADEB2F1A9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957D-5546-4EC4-9CE8-E7C13405D68C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3E6E-A56C-4D49-9816-ADEB2F1A9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957D-5546-4EC4-9CE8-E7C13405D68C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3E6E-A56C-4D49-9816-ADEB2F1A9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957D-5546-4EC4-9CE8-E7C13405D68C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3E6E-A56C-4D49-9816-ADEB2F1A9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957D-5546-4EC4-9CE8-E7C13405D68C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3E6E-A56C-4D49-9816-ADEB2F1A9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957D-5546-4EC4-9CE8-E7C13405D68C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3E6E-A56C-4D49-9816-ADEB2F1A9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957D-5546-4EC4-9CE8-E7C13405D68C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3E6E-A56C-4D49-9816-ADEB2F1A9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6957D-5546-4EC4-9CE8-E7C13405D68C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43E6E-A56C-4D49-9816-ADEB2F1A9F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A6957D-5546-4EC4-9CE8-E7C13405D68C}" type="datetimeFigureOut">
              <a:rPr lang="en-US" smtClean="0"/>
              <a:t>4/4/2020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F43E6E-A56C-4D49-9816-ADEB2F1A9F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533400"/>
            <a:ext cx="7162800" cy="2285999"/>
          </a:xfrm>
        </p:spPr>
        <p:txBody>
          <a:bodyPr>
            <a:normAutofit/>
          </a:bodyPr>
          <a:lstStyle/>
          <a:p>
            <a:r>
              <a:rPr lang="en-US" dirty="0" smtClean="0"/>
              <a:t>Delivery Modes of Distance 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HIRA SAEED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Video Cassettes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600200"/>
            <a:ext cx="8305800" cy="46482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3500" b="1" dirty="0">
                <a:solidFill>
                  <a:schemeClr val="tx1"/>
                </a:solidFill>
              </a:rPr>
              <a:t>Advantages</a:t>
            </a:r>
          </a:p>
          <a:p>
            <a:pPr lvl="1" algn="l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Inexpensive </a:t>
            </a:r>
            <a:r>
              <a:rPr lang="en-US" dirty="0">
                <a:solidFill>
                  <a:schemeClr val="tx1"/>
                </a:solidFill>
              </a:rPr>
              <a:t>and widely available</a:t>
            </a:r>
          </a:p>
          <a:p>
            <a:pPr lvl="1" algn="l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User </a:t>
            </a:r>
            <a:r>
              <a:rPr lang="en-US" dirty="0">
                <a:solidFill>
                  <a:schemeClr val="tx1"/>
                </a:solidFill>
              </a:rPr>
              <a:t>controlled</a:t>
            </a:r>
          </a:p>
          <a:p>
            <a:pPr lvl="1" algn="l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Easily </a:t>
            </a:r>
            <a:r>
              <a:rPr lang="en-US" dirty="0">
                <a:solidFill>
                  <a:schemeClr val="tx1"/>
                </a:solidFill>
              </a:rPr>
              <a:t>distributed through postal mail</a:t>
            </a:r>
          </a:p>
          <a:p>
            <a:pPr lvl="1" algn="l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Good </a:t>
            </a:r>
            <a:r>
              <a:rPr lang="en-US" dirty="0">
                <a:solidFill>
                  <a:schemeClr val="tx1"/>
                </a:solidFill>
              </a:rPr>
              <a:t>for many types of </a:t>
            </a:r>
            <a:r>
              <a:rPr lang="en-US" dirty="0" smtClean="0">
                <a:solidFill>
                  <a:schemeClr val="tx1"/>
                </a:solidFill>
              </a:rPr>
              <a:t>content</a:t>
            </a:r>
          </a:p>
          <a:p>
            <a:pPr algn="l"/>
            <a:r>
              <a:rPr lang="en-US" sz="3800" b="1" dirty="0">
                <a:solidFill>
                  <a:schemeClr val="tx1"/>
                </a:solidFill>
              </a:rPr>
              <a:t>Limitations</a:t>
            </a:r>
          </a:p>
          <a:p>
            <a:pPr lvl="1" algn="l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Require </a:t>
            </a:r>
            <a:r>
              <a:rPr lang="en-US" dirty="0">
                <a:solidFill>
                  <a:schemeClr val="tx1"/>
                </a:solidFill>
              </a:rPr>
              <a:t>access to a VCR</a:t>
            </a:r>
          </a:p>
          <a:p>
            <a:pPr lvl="1" algn="l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No </a:t>
            </a:r>
            <a:r>
              <a:rPr lang="en-US" dirty="0">
                <a:solidFill>
                  <a:schemeClr val="tx1"/>
                </a:solidFill>
              </a:rPr>
              <a:t>immediate response</a:t>
            </a:r>
          </a:p>
          <a:p>
            <a:pPr lvl="1" algn="l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Require </a:t>
            </a:r>
            <a:r>
              <a:rPr lang="en-US" dirty="0">
                <a:solidFill>
                  <a:schemeClr val="tx1"/>
                </a:solidFill>
              </a:rPr>
              <a:t>time and effort to </a:t>
            </a:r>
            <a:r>
              <a:rPr lang="en-US" dirty="0" smtClean="0">
                <a:solidFill>
                  <a:schemeClr val="tx1"/>
                </a:solidFill>
              </a:rPr>
              <a:t>produce and </a:t>
            </a:r>
            <a:r>
              <a:rPr lang="en-US" dirty="0">
                <a:solidFill>
                  <a:schemeClr val="tx1"/>
                </a:solidFill>
              </a:rPr>
              <a:t>duplicate</a:t>
            </a:r>
          </a:p>
          <a:p>
            <a:pPr lvl="1" algn="l"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No </a:t>
            </a:r>
            <a:r>
              <a:rPr lang="en-US" dirty="0">
                <a:solidFill>
                  <a:schemeClr val="tx1"/>
                </a:solidFill>
              </a:rPr>
              <a:t>hard copy is produced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VIDEOCONFERENCING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133600"/>
            <a:ext cx="4036935" cy="307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3048000"/>
            <a:ext cx="490262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Videoconferencing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It is a live, visual connection between </a:t>
            </a:r>
            <a:r>
              <a:rPr lang="en-US" dirty="0" smtClean="0"/>
              <a:t>two or </a:t>
            </a:r>
            <a:r>
              <a:rPr lang="en-US" dirty="0"/>
              <a:t>more people residing in </a:t>
            </a:r>
            <a:r>
              <a:rPr lang="en-US" dirty="0" smtClean="0"/>
              <a:t>separate locations </a:t>
            </a:r>
            <a:r>
              <a:rPr lang="en-US" dirty="0"/>
              <a:t>for the purpose </a:t>
            </a:r>
            <a:r>
              <a:rPr lang="en-US" dirty="0" smtClean="0"/>
              <a:t>of communication</a:t>
            </a:r>
            <a:r>
              <a:rPr lang="en-US" dirty="0"/>
              <a:t>.</a:t>
            </a:r>
          </a:p>
          <a:p>
            <a:pPr>
              <a:buNone/>
            </a:pPr>
            <a:r>
              <a:rPr lang="en-US" dirty="0" smtClean="0"/>
              <a:t>• </a:t>
            </a:r>
            <a:r>
              <a:rPr lang="en-US" dirty="0"/>
              <a:t>Also known as a </a:t>
            </a:r>
            <a:r>
              <a:rPr lang="en-US" dirty="0" smtClean="0"/>
              <a:t>“videoconference or video teleconference”.</a:t>
            </a:r>
          </a:p>
          <a:p>
            <a:r>
              <a:rPr lang="en-US" dirty="0"/>
              <a:t>A synchronous two-way connection of </a:t>
            </a:r>
            <a:r>
              <a:rPr lang="en-US" dirty="0" smtClean="0"/>
              <a:t>two or </a:t>
            </a:r>
            <a:r>
              <a:rPr lang="en-US" dirty="0"/>
              <a:t>more locations through audio and </a:t>
            </a:r>
            <a:r>
              <a:rPr lang="en-US" dirty="0" smtClean="0"/>
              <a:t>video equipment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Necessary Equipment for Videoconferencing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Desktop</a:t>
            </a:r>
          </a:p>
          <a:p>
            <a:r>
              <a:rPr lang="en-US" dirty="0" smtClean="0"/>
              <a:t>Laptop</a:t>
            </a:r>
          </a:p>
          <a:p>
            <a:r>
              <a:rPr lang="en-US" dirty="0" smtClean="0"/>
              <a:t>Computer</a:t>
            </a:r>
          </a:p>
          <a:p>
            <a:r>
              <a:rPr lang="en-US" dirty="0" smtClean="0"/>
              <a:t>Sound card</a:t>
            </a:r>
          </a:p>
          <a:p>
            <a:r>
              <a:rPr lang="en-US" dirty="0" smtClean="0"/>
              <a:t>Microphone</a:t>
            </a:r>
          </a:p>
          <a:p>
            <a:r>
              <a:rPr lang="en-US" dirty="0" smtClean="0"/>
              <a:t>Set of Speakers</a:t>
            </a:r>
          </a:p>
          <a:p>
            <a:r>
              <a:rPr lang="en-US" dirty="0" smtClean="0"/>
              <a:t>Webcam</a:t>
            </a:r>
          </a:p>
          <a:p>
            <a:r>
              <a:rPr lang="en-US" dirty="0" smtClean="0"/>
              <a:t>Broadband access to the internet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Videoconference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/>
              <a:t>Advantages</a:t>
            </a:r>
          </a:p>
          <a:p>
            <a:r>
              <a:rPr lang="en-US" dirty="0"/>
              <a:t>It avoids the participants having to </a:t>
            </a:r>
            <a:r>
              <a:rPr lang="en-US" dirty="0" smtClean="0"/>
              <a:t>spent time </a:t>
            </a:r>
            <a:r>
              <a:rPr lang="en-US" dirty="0"/>
              <a:t>travelling to meet each other.</a:t>
            </a:r>
          </a:p>
          <a:p>
            <a:r>
              <a:rPr lang="en-US" dirty="0"/>
              <a:t>S</a:t>
            </a:r>
            <a:r>
              <a:rPr lang="en-US" dirty="0" smtClean="0"/>
              <a:t>aves </a:t>
            </a:r>
            <a:r>
              <a:rPr lang="en-US" dirty="0"/>
              <a:t>travel cost.</a:t>
            </a:r>
          </a:p>
          <a:p>
            <a:r>
              <a:rPr lang="en-US" dirty="0" smtClean="0"/>
              <a:t>The </a:t>
            </a:r>
            <a:r>
              <a:rPr lang="en-US" dirty="0"/>
              <a:t>participants in different locations </a:t>
            </a:r>
            <a:r>
              <a:rPr lang="en-US" dirty="0" smtClean="0"/>
              <a:t>are able </a:t>
            </a:r>
            <a:r>
              <a:rPr lang="en-US" dirty="0"/>
              <a:t>to work on the same </a:t>
            </a:r>
            <a:r>
              <a:rPr lang="en-US" dirty="0" smtClean="0"/>
              <a:t>electronic document</a:t>
            </a:r>
            <a:r>
              <a:rPr lang="en-US" dirty="0"/>
              <a:t>.</a:t>
            </a:r>
            <a:endParaRPr lang="en-US" b="1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US" b="1" dirty="0" smtClean="0"/>
              <a:t>Disadvantages</a:t>
            </a:r>
          </a:p>
          <a:p>
            <a:r>
              <a:rPr lang="en-US" dirty="0"/>
              <a:t>There is a short time lag </a:t>
            </a:r>
            <a:r>
              <a:rPr lang="en-US" dirty="0" smtClean="0"/>
              <a:t>between speaking </a:t>
            </a:r>
            <a:r>
              <a:rPr lang="en-US" dirty="0"/>
              <a:t>and receiving a response </a:t>
            </a:r>
            <a:r>
              <a:rPr lang="en-US" dirty="0" smtClean="0"/>
              <a:t>that can </a:t>
            </a:r>
            <a:r>
              <a:rPr lang="en-US" dirty="0"/>
              <a:t>disrupt the natural flow of </a:t>
            </a:r>
            <a:r>
              <a:rPr lang="en-US" dirty="0" smtClean="0"/>
              <a:t>a conversation</a:t>
            </a:r>
            <a:r>
              <a:rPr lang="en-US" dirty="0"/>
              <a:t>.</a:t>
            </a:r>
          </a:p>
          <a:p>
            <a:r>
              <a:rPr lang="en-US" dirty="0" smtClean="0"/>
              <a:t>High </a:t>
            </a:r>
            <a:r>
              <a:rPr lang="en-US" dirty="0"/>
              <a:t>quality dedicated </a:t>
            </a:r>
            <a:r>
              <a:rPr lang="en-US" dirty="0" smtClean="0"/>
              <a:t>video-conferencing systems </a:t>
            </a:r>
            <a:r>
              <a:rPr lang="en-US" dirty="0"/>
              <a:t>are expensive to buy.</a:t>
            </a:r>
            <a:endParaRPr lang="en-US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228600" y="228601"/>
            <a:ext cx="8534400" cy="838200"/>
          </a:xfrm>
        </p:spPr>
        <p:txBody>
          <a:bodyPr/>
          <a:lstStyle/>
          <a:p>
            <a:r>
              <a:rPr lang="en-US" dirty="0" smtClean="0"/>
              <a:t>Computer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609600" y="1524000"/>
            <a:ext cx="6400800" cy="4191000"/>
          </a:xfrm>
        </p:spPr>
        <p:txBody>
          <a:bodyPr>
            <a:normAutofit/>
          </a:bodyPr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A computer is a programmable machine</a:t>
            </a:r>
            <a:r>
              <a:rPr lang="en-US" dirty="0" smtClean="0">
                <a:solidFill>
                  <a:schemeClr val="tx1"/>
                </a:solidFill>
              </a:rPr>
              <a:t>. (</a:t>
            </a:r>
            <a:r>
              <a:rPr lang="en-US" dirty="0">
                <a:solidFill>
                  <a:schemeClr val="tx1"/>
                </a:solidFill>
              </a:rPr>
              <a:t>webopedia.com)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• Computer-based distance delivery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systems include:</a:t>
            </a: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– diskettes and CD-ROMs</a:t>
            </a: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– computer conferencing and e-mail</a:t>
            </a:r>
          </a:p>
          <a:p>
            <a:pPr lvl="1" algn="l"/>
            <a:r>
              <a:rPr lang="en-US" dirty="0">
                <a:solidFill>
                  <a:schemeClr val="tx1"/>
                </a:solidFill>
              </a:rPr>
              <a:t>– World Wide Web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Diskettes and CD-ROMs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Inexpensive </a:t>
            </a:r>
            <a:r>
              <a:rPr lang="en-US" dirty="0"/>
              <a:t>and widely available</a:t>
            </a:r>
          </a:p>
          <a:p>
            <a:r>
              <a:rPr lang="en-US" dirty="0" smtClean="0"/>
              <a:t>User </a:t>
            </a:r>
            <a:r>
              <a:rPr lang="en-US" dirty="0"/>
              <a:t>controlled</a:t>
            </a:r>
          </a:p>
          <a:p>
            <a:r>
              <a:rPr lang="en-US" dirty="0" smtClean="0"/>
              <a:t>Easily </a:t>
            </a:r>
            <a:r>
              <a:rPr lang="en-US" dirty="0"/>
              <a:t>distributed through postal mail</a:t>
            </a:r>
          </a:p>
          <a:p>
            <a:r>
              <a:rPr lang="en-US" dirty="0" smtClean="0"/>
              <a:t>Interactive </a:t>
            </a:r>
            <a:r>
              <a:rPr lang="en-US" dirty="0"/>
              <a:t>instruction possible</a:t>
            </a:r>
          </a:p>
          <a:p>
            <a:r>
              <a:rPr lang="en-US" dirty="0" smtClean="0"/>
              <a:t>Good </a:t>
            </a:r>
            <a:r>
              <a:rPr lang="en-US" dirty="0"/>
              <a:t>for many types of content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Require access to an appropriate PC.</a:t>
            </a:r>
          </a:p>
          <a:p>
            <a:r>
              <a:rPr lang="en-US" dirty="0" smtClean="0"/>
              <a:t>Demands </a:t>
            </a:r>
            <a:r>
              <a:rPr lang="en-US" dirty="0"/>
              <a:t>a level of technical expertise.</a:t>
            </a:r>
          </a:p>
          <a:p>
            <a:r>
              <a:rPr lang="en-US" dirty="0" smtClean="0"/>
              <a:t>Difficult </a:t>
            </a:r>
            <a:r>
              <a:rPr lang="en-US" dirty="0"/>
              <a:t>and costly to produce.</a:t>
            </a:r>
          </a:p>
          <a:p>
            <a:r>
              <a:rPr lang="en-US" dirty="0" smtClean="0"/>
              <a:t>Must </a:t>
            </a:r>
            <a:r>
              <a:rPr lang="en-US" dirty="0"/>
              <a:t>be designed for a particular </a:t>
            </a:r>
            <a:r>
              <a:rPr lang="en-US" dirty="0" smtClean="0"/>
              <a:t>platform; quickly </a:t>
            </a:r>
            <a:r>
              <a:rPr lang="en-US" dirty="0"/>
              <a:t>outdated.</a:t>
            </a:r>
          </a:p>
          <a:p>
            <a:r>
              <a:rPr lang="en-US" dirty="0" smtClean="0"/>
              <a:t>Interaction </a:t>
            </a:r>
            <a:r>
              <a:rPr lang="en-US" dirty="0"/>
              <a:t>limited to what is programmed </a:t>
            </a:r>
            <a:r>
              <a:rPr lang="en-US" dirty="0" smtClean="0"/>
              <a:t>into the </a:t>
            </a:r>
            <a:r>
              <a:rPr lang="en-US" dirty="0"/>
              <a:t>software.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 Conferencing and E-mail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dvantages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Inexpensive and now widely available</a:t>
            </a:r>
          </a:p>
          <a:p>
            <a:r>
              <a:rPr lang="en-US" dirty="0" smtClean="0"/>
              <a:t>Available </a:t>
            </a:r>
            <a:r>
              <a:rPr lang="en-US" dirty="0"/>
              <a:t>at all times</a:t>
            </a:r>
          </a:p>
          <a:p>
            <a:r>
              <a:rPr lang="en-US" dirty="0" smtClean="0"/>
              <a:t>Stores </a:t>
            </a:r>
            <a:r>
              <a:rPr lang="en-US" dirty="0"/>
              <a:t>content for ready access and reflection</a:t>
            </a:r>
          </a:p>
          <a:p>
            <a:r>
              <a:rPr lang="en-US" dirty="0" smtClean="0"/>
              <a:t>Can </a:t>
            </a:r>
            <a:r>
              <a:rPr lang="en-US" dirty="0"/>
              <a:t>foster depth and breadth of discussion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Requires access to an appropriate PC</a:t>
            </a:r>
          </a:p>
          <a:p>
            <a:r>
              <a:rPr lang="en-US" dirty="0" smtClean="0"/>
              <a:t>Demands </a:t>
            </a:r>
            <a:r>
              <a:rPr lang="en-US" dirty="0"/>
              <a:t>a level of technical expertise</a:t>
            </a:r>
          </a:p>
          <a:p>
            <a:r>
              <a:rPr lang="en-US" dirty="0" smtClean="0"/>
              <a:t>Relies </a:t>
            </a:r>
            <a:r>
              <a:rPr lang="en-US" dirty="0"/>
              <a:t>on reading and writing</a:t>
            </a:r>
          </a:p>
          <a:p>
            <a:r>
              <a:rPr lang="en-US" dirty="0" smtClean="0"/>
              <a:t>Subject </a:t>
            </a:r>
            <a:r>
              <a:rPr lang="en-US" dirty="0"/>
              <a:t>to technical difficulties</a:t>
            </a:r>
          </a:p>
          <a:p>
            <a:r>
              <a:rPr lang="en-US" dirty="0" smtClean="0"/>
              <a:t>Can </a:t>
            </a:r>
            <a:r>
              <a:rPr lang="en-US" dirty="0"/>
              <a:t>produce information overload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PRINT</a:t>
            </a:r>
            <a:endParaRPr lang="en-US" b="1" dirty="0"/>
          </a:p>
        </p:txBody>
      </p:sp>
      <p:pic>
        <p:nvPicPr>
          <p:cNvPr id="10" name="Content Placeholder 9" descr="downloa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6600" y="1676400"/>
            <a:ext cx="2057400" cy="2219325"/>
          </a:xfrm>
        </p:spPr>
      </p:pic>
      <p:pic>
        <p:nvPicPr>
          <p:cNvPr id="11" name="Picture 10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1676400"/>
            <a:ext cx="2714625" cy="1685925"/>
          </a:xfrm>
          <a:prstGeom prst="rect">
            <a:avLst/>
          </a:prstGeom>
        </p:spPr>
      </p:pic>
      <p:pic>
        <p:nvPicPr>
          <p:cNvPr id="12" name="Picture 11" descr="unname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400" y="3505200"/>
            <a:ext cx="2857500" cy="28575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28600" y="1524000"/>
            <a:ext cx="2971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The text appearing in a book, newspaper, or other printed publication, especially with reference to it’s size, form or style.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Forms of print-based instruction include:</a:t>
            </a:r>
          </a:p>
          <a:p>
            <a:pPr lvl="1"/>
            <a:r>
              <a:rPr lang="en-US" dirty="0" smtClean="0"/>
              <a:t>Textbooks</a:t>
            </a:r>
          </a:p>
          <a:p>
            <a:pPr lvl="1"/>
            <a:r>
              <a:rPr lang="en-US" dirty="0" smtClean="0"/>
              <a:t>Other books</a:t>
            </a:r>
          </a:p>
          <a:p>
            <a:pPr lvl="1"/>
            <a:r>
              <a:rPr lang="en-US" dirty="0" smtClean="0"/>
              <a:t>Study guides</a:t>
            </a:r>
          </a:p>
          <a:p>
            <a:pPr lvl="1"/>
            <a:r>
              <a:rPr lang="en-US" dirty="0" smtClean="0"/>
              <a:t>Pamphlets/ Booklets</a:t>
            </a:r>
          </a:p>
          <a:p>
            <a:pPr lvl="1"/>
            <a:r>
              <a:rPr lang="en-US" dirty="0" smtClean="0"/>
              <a:t>Manuals</a:t>
            </a:r>
          </a:p>
          <a:p>
            <a:pPr lvl="1"/>
            <a:r>
              <a:rPr lang="en-US" dirty="0" smtClean="0"/>
              <a:t>Worksheets</a:t>
            </a:r>
          </a:p>
          <a:p>
            <a:pPr lvl="1"/>
            <a:r>
              <a:rPr lang="en-US" dirty="0" smtClean="0"/>
              <a:t>Web Pages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Garrison(1990) refers to </a:t>
            </a:r>
            <a:r>
              <a:rPr lang="en-US" dirty="0" smtClean="0"/>
              <a:t>print-based correspondence </a:t>
            </a:r>
            <a:r>
              <a:rPr lang="en-US" dirty="0"/>
              <a:t>study as the </a:t>
            </a:r>
            <a:r>
              <a:rPr lang="en-US" dirty="0" smtClean="0"/>
              <a:t>first generation </a:t>
            </a:r>
            <a:r>
              <a:rPr lang="en-US" dirty="0"/>
              <a:t>of distance </a:t>
            </a:r>
            <a:r>
              <a:rPr lang="en-US" dirty="0" smtClean="0"/>
              <a:t>education technology.</a:t>
            </a:r>
          </a:p>
          <a:p>
            <a:r>
              <a:rPr lang="en-US" dirty="0"/>
              <a:t>Today, while print is sometimes still </a:t>
            </a:r>
            <a:r>
              <a:rPr lang="en-US" dirty="0" smtClean="0"/>
              <a:t>used as </a:t>
            </a:r>
            <a:r>
              <a:rPr lang="en-US" dirty="0"/>
              <a:t>the sole means of distance </a:t>
            </a:r>
            <a:r>
              <a:rPr lang="en-US" dirty="0" smtClean="0"/>
              <a:t>learning delivery</a:t>
            </a:r>
            <a:r>
              <a:rPr lang="en-US" dirty="0"/>
              <a:t>, it is most often used to </a:t>
            </a:r>
            <a:r>
              <a:rPr lang="en-US" dirty="0" smtClean="0"/>
              <a:t>support another </a:t>
            </a:r>
            <a:r>
              <a:rPr lang="en-US" dirty="0"/>
              <a:t>technology.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Print 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Readily available</a:t>
            </a:r>
          </a:p>
          <a:p>
            <a:r>
              <a:rPr lang="en-US" dirty="0" smtClean="0"/>
              <a:t>Cost </a:t>
            </a:r>
            <a:r>
              <a:rPr lang="en-US" dirty="0"/>
              <a:t>effective</a:t>
            </a:r>
          </a:p>
          <a:p>
            <a:r>
              <a:rPr lang="en-US" dirty="0" smtClean="0"/>
              <a:t>Stable</a:t>
            </a:r>
            <a:endParaRPr lang="en-US" dirty="0"/>
          </a:p>
          <a:p>
            <a:r>
              <a:rPr lang="en-US" dirty="0" smtClean="0"/>
              <a:t>Portable</a:t>
            </a:r>
            <a:endParaRPr lang="en-US" dirty="0"/>
          </a:p>
          <a:p>
            <a:r>
              <a:rPr lang="en-US" dirty="0" smtClean="0"/>
              <a:t>Easy </a:t>
            </a:r>
            <a:r>
              <a:rPr lang="en-US" dirty="0"/>
              <a:t>to use</a:t>
            </a:r>
          </a:p>
          <a:p>
            <a:r>
              <a:rPr lang="en-US" dirty="0" smtClean="0"/>
              <a:t>High </a:t>
            </a:r>
            <a:r>
              <a:rPr lang="en-US" dirty="0"/>
              <a:t>comfort level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 audio/visual elements</a:t>
            </a:r>
          </a:p>
          <a:p>
            <a:r>
              <a:rPr lang="en-US" dirty="0" smtClean="0"/>
              <a:t>Requires </a:t>
            </a:r>
            <a:r>
              <a:rPr lang="en-US" dirty="0"/>
              <a:t>adequate prior knowledge and</a:t>
            </a:r>
          </a:p>
          <a:p>
            <a:r>
              <a:rPr lang="en-US" dirty="0"/>
              <a:t>vocabulary</a:t>
            </a:r>
          </a:p>
          <a:p>
            <a:r>
              <a:rPr lang="en-US" dirty="0" smtClean="0"/>
              <a:t>Lacks </a:t>
            </a:r>
            <a:r>
              <a:rPr lang="en-US" dirty="0"/>
              <a:t>interactivity</a:t>
            </a:r>
          </a:p>
          <a:p>
            <a:r>
              <a:rPr lang="en-US" dirty="0" smtClean="0"/>
              <a:t>Time </a:t>
            </a:r>
            <a:r>
              <a:rPr lang="en-US" dirty="0"/>
              <a:t>delay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10600" cy="868362"/>
          </a:xfrm>
        </p:spPr>
        <p:txBody>
          <a:bodyPr>
            <a:normAutofit fontScale="90000"/>
          </a:bodyPr>
          <a:lstStyle/>
          <a:p>
            <a:r>
              <a:rPr lang="en-US" dirty="0"/>
              <a:t>Guidelines for Incorporating Print Materials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Distribute </a:t>
            </a:r>
            <a:r>
              <a:rPr lang="en-US" dirty="0"/>
              <a:t>print materials well in advance</a:t>
            </a:r>
          </a:p>
          <a:p>
            <a:r>
              <a:rPr lang="en-US" dirty="0" smtClean="0"/>
              <a:t>Include </a:t>
            </a:r>
            <a:r>
              <a:rPr lang="en-US" dirty="0"/>
              <a:t>clear directions for use</a:t>
            </a:r>
          </a:p>
          <a:p>
            <a:r>
              <a:rPr lang="en-US" dirty="0" smtClean="0"/>
              <a:t>Require </a:t>
            </a:r>
            <a:r>
              <a:rPr lang="en-US" dirty="0"/>
              <a:t>interactions</a:t>
            </a:r>
          </a:p>
          <a:p>
            <a:r>
              <a:rPr lang="en-US" dirty="0" smtClean="0"/>
              <a:t>Specify </a:t>
            </a:r>
            <a:r>
              <a:rPr lang="en-US" dirty="0"/>
              <a:t>a timeline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Video is one of the primary delivery systems for distance education today, most institutions doing distance education use some form of video delivery.</a:t>
            </a:r>
          </a:p>
          <a:p>
            <a:r>
              <a:rPr lang="en-US" dirty="0"/>
              <a:t>Visual multimedia source that combines </a:t>
            </a:r>
            <a:r>
              <a:rPr lang="en-US" dirty="0" smtClean="0"/>
              <a:t>a sequence </a:t>
            </a:r>
            <a:r>
              <a:rPr lang="en-US" dirty="0"/>
              <a:t>of images to form a moving </a:t>
            </a:r>
            <a:r>
              <a:rPr lang="en-US" dirty="0" smtClean="0"/>
              <a:t>picture. The </a:t>
            </a:r>
            <a:r>
              <a:rPr lang="en-US" dirty="0"/>
              <a:t>video transmits a signal to a screen </a:t>
            </a:r>
            <a:r>
              <a:rPr lang="en-US" dirty="0" smtClean="0"/>
              <a:t>and processes </a:t>
            </a:r>
            <a:r>
              <a:rPr lang="en-US" dirty="0"/>
              <a:t>the order in which the </a:t>
            </a:r>
            <a:r>
              <a:rPr lang="en-US" dirty="0" smtClean="0"/>
              <a:t>screen captures </a:t>
            </a:r>
            <a:r>
              <a:rPr lang="en-US" dirty="0"/>
              <a:t>should be shown.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838200"/>
            <a:ext cx="861060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Video options for distance learning include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video cassettes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one-way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video with one-way audio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one-way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video with two-way audio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two-way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interactive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video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Advantages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Allow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both audio and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video communications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Facilitate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personal feelings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Enable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high levels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Interactions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Disadvantages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Expensive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Require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great deal of planning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&amp; preparations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Must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be scheduled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Require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technical support team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593</Words>
  <Application>Microsoft Office PowerPoint</Application>
  <PresentationFormat>On-screen Show (4:3)</PresentationFormat>
  <Paragraphs>116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Delivery Modes of Distance Education</vt:lpstr>
      <vt:lpstr>PRINT</vt:lpstr>
      <vt:lpstr>Print</vt:lpstr>
      <vt:lpstr>Print</vt:lpstr>
      <vt:lpstr>Print Advantages</vt:lpstr>
      <vt:lpstr>Limitation</vt:lpstr>
      <vt:lpstr>Guidelines for Incorporating Print Materials</vt:lpstr>
      <vt:lpstr>Video</vt:lpstr>
      <vt:lpstr>Slide 9</vt:lpstr>
      <vt:lpstr>Video Cassettes</vt:lpstr>
      <vt:lpstr>VIDEOCONFERENCING</vt:lpstr>
      <vt:lpstr>Videoconferencing</vt:lpstr>
      <vt:lpstr>Necessary Equipment for Videoconferencing</vt:lpstr>
      <vt:lpstr>Videoconference</vt:lpstr>
      <vt:lpstr>Computer</vt:lpstr>
      <vt:lpstr>Diskettes and CD-ROMs</vt:lpstr>
      <vt:lpstr>Computer Conferencing and E-mail</vt:lpstr>
    </vt:vector>
  </TitlesOfParts>
  <Company>by adguard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Delivery Modes of Distance Education</dc:title>
  <dc:creator>ApnaITcenter</dc:creator>
  <cp:lastModifiedBy>ApnaITcenter</cp:lastModifiedBy>
  <cp:revision>9</cp:revision>
  <dcterms:created xsi:type="dcterms:W3CDTF">2020-04-04T14:28:35Z</dcterms:created>
  <dcterms:modified xsi:type="dcterms:W3CDTF">2020-04-04T15:11:32Z</dcterms:modified>
</cp:coreProperties>
</file>